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0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3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0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1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1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90D2-D000-412E-9798-7DEF110821B3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584A-2100-46C0-92A8-B022B656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8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0743" y="802255"/>
            <a:ext cx="9144000" cy="23876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Arial Black" panose="020B0A04020102020204" pitchFamily="34" charset="0"/>
              </a:rPr>
              <a:t>ACT</a:t>
            </a:r>
            <a:br>
              <a:rPr lang="en-US" sz="10000" dirty="0" smtClean="0">
                <a:latin typeface="Arial Black" panose="020B0A04020102020204" pitchFamily="34" charset="0"/>
              </a:rPr>
            </a:br>
            <a:r>
              <a:rPr lang="en-US" sz="10000" dirty="0" smtClean="0">
                <a:latin typeface="Arial Black" panose="020B0A04020102020204" pitchFamily="34" charset="0"/>
              </a:rPr>
              <a:t>Overview</a:t>
            </a:r>
            <a:endParaRPr lang="en-US" sz="10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651023"/>
            <a:ext cx="6112328" cy="2390547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English</a:t>
            </a:r>
          </a:p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Math</a:t>
            </a:r>
          </a:p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Reading Science</a:t>
            </a:r>
          </a:p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Optional Writing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Open Book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1" y="3651023"/>
            <a:ext cx="3380695" cy="2242803"/>
          </a:xfrm>
          <a:prstGeom prst="rect">
            <a:avLst/>
          </a:prstGeom>
        </p:spPr>
      </p:pic>
      <p:pic>
        <p:nvPicPr>
          <p:cNvPr id="5" name="Picture 4" descr="Maximising ATARs: why studying maths doesn't add u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81" y="160673"/>
            <a:ext cx="3852019" cy="25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0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3" y="2191544"/>
            <a:ext cx="8273143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ALWAYS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in the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SAME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order:</a:t>
            </a:r>
          </a:p>
          <a:p>
            <a:pPr marL="0" indent="0" algn="ctr">
              <a:buNone/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English – 45 min</a:t>
            </a:r>
          </a:p>
          <a:p>
            <a:pPr marL="0" indent="0" algn="ctr">
              <a:buNone/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Math – 60 min</a:t>
            </a:r>
          </a:p>
          <a:p>
            <a:pPr marL="0" indent="0" algn="ctr">
              <a:buNone/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Break – 10 min</a:t>
            </a:r>
          </a:p>
          <a:p>
            <a:pPr marL="0" indent="0" algn="ctr">
              <a:buNone/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Reading - 35 min</a:t>
            </a:r>
          </a:p>
          <a:p>
            <a:pPr marL="0" indent="0" algn="ctr">
              <a:buNone/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Science – 35 min</a:t>
            </a:r>
          </a:p>
          <a:p>
            <a:pPr marL="0" indent="0" algn="ctr">
              <a:buNone/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Break - 5 min if taking Essay</a:t>
            </a:r>
          </a:p>
          <a:p>
            <a:pPr marL="0" indent="0" algn="ctr">
              <a:buNone/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Optional Essay – 40 min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 of the ACT Test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File:Metric clock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66" y="2191544"/>
            <a:ext cx="36671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7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The ACT examination assesses high school students’ general educational development and their ability to complete college level work. All colleges and universities in Georgia accept scores from the ACT 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admission purposes.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5300" dirty="0" smtClean="0">
                <a:ln w="0"/>
                <a:solidFill>
                  <a:schemeClr val="tx1"/>
                </a:solidFill>
              </a:rPr>
              <a:t>Why is your ACT Score Important</a:t>
            </a:r>
            <a:r>
              <a:rPr lang="en-US" sz="5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83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230232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Many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Universitys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award merit scholarships</a:t>
            </a:r>
          </a:p>
          <a:p>
            <a:pPr marL="0" indent="0">
              <a:buNone/>
            </a:pP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based on GPA and ACT scores.</a:t>
            </a:r>
          </a:p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Some schools award these based on individual subtest scores-not your overall composite score.</a:t>
            </a:r>
          </a:p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It may be to your advantage to retake the test multiple times.  It could result in a $10,000 or more difference in scholarship award.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58586" y="335757"/>
            <a:ext cx="11201400" cy="1325563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5300" dirty="0" smtClean="0">
                <a:ln w="0"/>
                <a:solidFill>
                  <a:schemeClr val="tx1"/>
                </a:solidFill>
              </a:rPr>
              <a:t>ACT scores Impact Admissions </a:t>
            </a:r>
            <a:br>
              <a:rPr lang="en-US" sz="5300" dirty="0" smtClean="0">
                <a:ln w="0"/>
                <a:solidFill>
                  <a:schemeClr val="tx1"/>
                </a:solidFill>
              </a:rPr>
            </a:br>
            <a:r>
              <a:rPr lang="en-US" sz="5300" dirty="0" smtClean="0">
                <a:ln w="0"/>
                <a:solidFill>
                  <a:schemeClr val="tx1"/>
                </a:solidFill>
              </a:rPr>
              <a:t>          and Scholarship Awards</a:t>
            </a:r>
            <a:endParaRPr lang="en-US" sz="5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Money | Free Creative Commons Images... I created thes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048976" y="981611"/>
            <a:ext cx="3303360" cy="21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1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57% increased their Composite Score </a:t>
            </a:r>
          </a:p>
          <a:p>
            <a:pPr marL="0" indent="0">
              <a:buNone/>
            </a:pP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on a second attempt</a:t>
            </a:r>
          </a:p>
          <a:p>
            <a:pPr marL="0" indent="0">
              <a:buNone/>
            </a:pP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Schools take your highest score for each section.</a:t>
            </a:r>
          </a:p>
          <a:p>
            <a:pPr marL="0" indent="0">
              <a:buNone/>
            </a:pP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lower you score, the more likely your scores will go up on the second try!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5300" dirty="0" smtClean="0">
                <a:ln w="0"/>
                <a:solidFill>
                  <a:schemeClr val="tx1"/>
                </a:solidFill>
              </a:rPr>
              <a:t>Facts</a:t>
            </a:r>
            <a:endParaRPr lang="en-US" sz="5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File:Check mark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2" y="82437"/>
            <a:ext cx="3918857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5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012872"/>
            <a:ext cx="2813850" cy="16231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136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When averaging sub scores, ACT rounds up. Therefore, if your scores average 21.5, you get a 22 on your ACT.</a:t>
            </a:r>
          </a:p>
          <a:p>
            <a:pPr marL="0" indent="0">
              <a:buNone/>
            </a:pP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AVERAGE score on the ACT is a 21.</a:t>
            </a:r>
          </a:p>
          <a:p>
            <a:pPr marL="0" indent="0">
              <a:buNone/>
            </a:pP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Many schools require a 25 or higher to be consider for scholarships.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9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958" y="2119539"/>
            <a:ext cx="31949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English    18</a:t>
            </a:r>
          </a:p>
          <a:p>
            <a:pPr marL="0" indent="0">
              <a:buNone/>
            </a:pP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Math        22</a:t>
            </a:r>
          </a:p>
          <a:p>
            <a:pPr marL="0" indent="0">
              <a:buNone/>
            </a:pP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Reading  22</a:t>
            </a:r>
          </a:p>
          <a:p>
            <a:pPr marL="0" indent="0">
              <a:buNone/>
            </a:pP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Science   23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5300" dirty="0" smtClean="0">
                <a:ln w="0"/>
                <a:solidFill>
                  <a:schemeClr val="tx1"/>
                </a:solidFill>
              </a:rPr>
              <a:t>College READINESS Benchmarks </a:t>
            </a:r>
            <a:br>
              <a:rPr lang="en-US" sz="5300" dirty="0" smtClean="0">
                <a:ln w="0"/>
                <a:solidFill>
                  <a:schemeClr val="tx1"/>
                </a:solidFill>
              </a:rPr>
            </a:br>
            <a:r>
              <a:rPr lang="en-US" sz="5300" dirty="0" smtClean="0">
                <a:ln w="0"/>
                <a:solidFill>
                  <a:schemeClr val="tx1"/>
                </a:solidFill>
              </a:rPr>
              <a:t>as set by ACT</a:t>
            </a:r>
            <a:endParaRPr lang="en-US" sz="5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622" y="2383148"/>
            <a:ext cx="2015325" cy="2287617"/>
          </a:xfrm>
          <a:prstGeom prst="rect">
            <a:avLst/>
          </a:prstGeom>
        </p:spPr>
      </p:pic>
      <p:pic>
        <p:nvPicPr>
          <p:cNvPr id="9" name="Picture 8" descr="Graphing calculator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8" y="3258343"/>
            <a:ext cx="1785051" cy="28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Registration and Cost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614" y="1890940"/>
            <a:ext cx="11353801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$52.00 without Writing</a:t>
            </a:r>
          </a:p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$60.00 with Writing</a:t>
            </a:r>
          </a:p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$30.00 Late Fee</a:t>
            </a:r>
          </a:p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$55.00 Standby Testing</a:t>
            </a:r>
          </a:p>
          <a:p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$32.00 Test Date Change</a:t>
            </a:r>
          </a:p>
          <a:p>
            <a:pPr marL="0" indent="0">
              <a:buNone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Additional Information and Registration at </a:t>
            </a:r>
            <a:r>
              <a:rPr lang="en-US" sz="3000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www.actstudent.org</a:t>
            </a:r>
            <a:r>
              <a:rPr lang="en-US" sz="3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8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905"/>
            <a:ext cx="11544300" cy="44862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Henry County pays for all Sophomores to take the </a:t>
            </a:r>
          </a:p>
          <a:p>
            <a:pPr marL="0" indent="0" algn="ctr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Practice ACT at school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 the fall.  </a:t>
            </a:r>
          </a:p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Use this as an opportunity to learn your strengths and weaknesses. </a:t>
            </a: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				There are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TEST PREP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books in the Learning 					Commons to check out that have tips, strategies, 				sample questions, etc…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CHECK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OUT A COPY!!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3780"/>
          </a:xfr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 Prep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Student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829"/>
            <a:ext cx="5582378" cy="36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5" y="316139"/>
            <a:ext cx="10528705" cy="167044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841" y="2078550"/>
            <a:ext cx="11264180" cy="377382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408101"/>
            <a:ext cx="10515600" cy="1325563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Registration Deadlines and Testing Dates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36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0014" cy="482010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75 Questions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45 minutes to complete this section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Production of Writing (29–32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%)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questions in this category require students to apply their understanding of the purpose and focus of a piece of writing.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Knowledge of Language (13–19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%)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Demonstrate effective language use through ensuring precision and concision in word choice and maintaining consistency in style and tone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Conventions of Standard English (51–56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%)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questions in this category require students to apply an understanding of the conventions of standard English grammar, usage, and mechanics to revise and edit text.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24431"/>
            <a:ext cx="10515600" cy="83287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English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Link Your Online Textbook Content with Blackboard | Center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7" y="175615"/>
            <a:ext cx="3788228" cy="29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60 questions</a:t>
            </a:r>
          </a:p>
          <a:p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60 minutes to complete this section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370947"/>
            <a:ext cx="10515600" cy="957489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11309"/>
              </p:ext>
            </p:extLst>
          </p:nvPr>
        </p:nvGraphicFramePr>
        <p:xfrm>
          <a:off x="1295399" y="3145366"/>
          <a:ext cx="7456716" cy="3166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358">
                  <a:extLst>
                    <a:ext uri="{9D8B030D-6E8A-4147-A177-3AD203B41FA5}">
                      <a16:colId xmlns:a16="http://schemas.microsoft.com/office/drawing/2014/main" val="2103350755"/>
                    </a:ext>
                  </a:extLst>
                </a:gridCol>
                <a:gridCol w="3728358">
                  <a:extLst>
                    <a:ext uri="{9D8B030D-6E8A-4147-A177-3AD203B41FA5}">
                      <a16:colId xmlns:a16="http://schemas.microsoft.com/office/drawing/2014/main" val="2134453308"/>
                    </a:ext>
                  </a:extLst>
                </a:gridCol>
              </a:tblGrid>
              <a:tr h="4523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Questions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550043"/>
                  </a:ext>
                </a:extLst>
              </a:tr>
              <a:tr h="452362">
                <a:tc>
                  <a:txBody>
                    <a:bodyPr/>
                    <a:lstStyle/>
                    <a:p>
                      <a:r>
                        <a:rPr lang="en-US" dirty="0" smtClean="0"/>
                        <a:t>Pre-Algebra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48742"/>
                  </a:ext>
                </a:extLst>
              </a:tr>
              <a:tr h="452362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 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41011"/>
                  </a:ext>
                </a:extLst>
              </a:tr>
              <a:tr h="452362"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 Algebra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036330"/>
                  </a:ext>
                </a:extLst>
              </a:tr>
              <a:tr h="452362">
                <a:tc>
                  <a:txBody>
                    <a:bodyPr/>
                    <a:lstStyle/>
                    <a:p>
                      <a:r>
                        <a:rPr lang="en-US" dirty="0" smtClean="0"/>
                        <a:t>Geometry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529091"/>
                  </a:ext>
                </a:extLst>
              </a:tr>
              <a:tr h="452362">
                <a:tc>
                  <a:txBody>
                    <a:bodyPr/>
                    <a:lstStyle/>
                    <a:p>
                      <a:r>
                        <a:rPr lang="en-US" dirty="0" smtClean="0"/>
                        <a:t>Plane Geometry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05786"/>
                  </a:ext>
                </a:extLst>
              </a:tr>
              <a:tr h="452362">
                <a:tc>
                  <a:txBody>
                    <a:bodyPr/>
                    <a:lstStyle/>
                    <a:p>
                      <a:r>
                        <a:rPr lang="en-US" dirty="0" smtClean="0"/>
                        <a:t>Trigonometry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08079"/>
                  </a:ext>
                </a:extLst>
              </a:tr>
            </a:tbl>
          </a:graphicData>
        </a:graphic>
      </p:graphicFrame>
      <p:pic>
        <p:nvPicPr>
          <p:cNvPr id="6" name="Picture 5" descr="The Ivory Tower Can’t Keep Ignoring Math – Micha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28" y="394666"/>
            <a:ext cx="4093029" cy="27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8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551947"/>
            <a:ext cx="10515600" cy="1211489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4 reading passages; 10 questions  m/c each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35 minutes to complete this section after a 15 minute break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70947"/>
            <a:ext cx="10515600" cy="957489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94926"/>
              </p:ext>
            </p:extLst>
          </p:nvPr>
        </p:nvGraphicFramePr>
        <p:xfrm>
          <a:off x="1447800" y="2519944"/>
          <a:ext cx="9296400" cy="4338056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:a16="http://schemas.microsoft.com/office/drawing/2014/main" val="2646791397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614829489"/>
                    </a:ext>
                  </a:extLst>
                </a:gridCol>
              </a:tblGrid>
              <a:tr h="316136"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Type of Question</a:t>
                      </a:r>
                    </a:p>
                  </a:txBody>
                  <a:tcPr marL="92242" marR="92242" marT="76868" marB="7686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Examples</a:t>
                      </a:r>
                    </a:p>
                  </a:txBody>
                  <a:tcPr marL="92242" marR="92242" marT="76868" marB="76868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05491"/>
                  </a:ext>
                </a:extLst>
              </a:tr>
              <a:tr h="290714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Detail Questions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find and interpret details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66245"/>
                  </a:ext>
                </a:extLst>
              </a:tr>
              <a:tr h="47973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Main Idea Questions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identify the main idea of a passage, paragraph, or paragraphs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457368"/>
                  </a:ext>
                </a:extLst>
              </a:tr>
              <a:tr h="47973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Comparative Relationships Questions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interpret comparative relationships (similarities and differences)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545523"/>
                  </a:ext>
                </a:extLst>
              </a:tr>
              <a:tr h="290714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Cause-Effect Relationships Questions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interpret cause and effect relationships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98790"/>
                  </a:ext>
                </a:extLst>
              </a:tr>
              <a:tr h="290714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Generalizations Questions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draw generalizations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80917"/>
                  </a:ext>
                </a:extLst>
              </a:tr>
              <a:tr h="290714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Vocabulary-in-Context Questions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identify the meaning of words in context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98963"/>
                  </a:ext>
                </a:extLst>
              </a:tr>
              <a:tr h="47973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Sequence of Events Questions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determine when events happened and/or the order of events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03597"/>
                  </a:ext>
                </a:extLst>
              </a:tr>
              <a:tr h="668751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  <a:latin typeface="Open Sans"/>
                        </a:rPr>
                        <a:t>Author's Voice and Method Questions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effectLst/>
                          <a:latin typeface="Open Sans"/>
                        </a:rPr>
                        <a:t>identify the author's style, attitude, and point of view; the main purpose of a sentence, a paragraph, or the passage as a whole</a:t>
                      </a:r>
                    </a:p>
                  </a:txBody>
                  <a:tcPr marL="76868" marR="76868" marT="61495" marB="6149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79063"/>
                  </a:ext>
                </a:extLst>
              </a:tr>
            </a:tbl>
          </a:graphicData>
        </a:graphic>
      </p:graphicFrame>
      <p:pic>
        <p:nvPicPr>
          <p:cNvPr id="6" name="Picture 5" descr="Person Holding and Reading Book during Daytime · Fre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74" y="284087"/>
            <a:ext cx="2876383" cy="17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5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40 questions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35 minutes to complete this section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Biology, Chemistry, Earth/Space Sciences, Physics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Science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57271"/>
              </p:ext>
            </p:extLst>
          </p:nvPr>
        </p:nvGraphicFramePr>
        <p:xfrm>
          <a:off x="707571" y="3455132"/>
          <a:ext cx="10515600" cy="3272592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43114031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5844602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93071764"/>
                    </a:ext>
                  </a:extLst>
                </a:gridCol>
              </a:tblGrid>
              <a:tr h="8440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Passage </a:t>
                      </a:r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Format</a:t>
                      </a:r>
                    </a:p>
                  </a:txBody>
                  <a:tcPr marL="61495" marR="61495" marT="51246" marB="512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Additional Information</a:t>
                      </a:r>
                    </a:p>
                  </a:txBody>
                  <a:tcPr marL="61495" marR="61495" marT="51246" marB="512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% of Questions</a:t>
                      </a:r>
                      <a:br>
                        <a:rPr lang="en-US" sz="1600" b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</a:br>
                      <a:r>
                        <a:rPr lang="en-US" sz="1600" b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(# of Questions)</a:t>
                      </a:r>
                    </a:p>
                  </a:txBody>
                  <a:tcPr marL="61495" marR="61495" marT="51246" marB="5124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11630"/>
                  </a:ext>
                </a:extLst>
              </a:tr>
              <a:tr h="80154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Open Sans"/>
                        </a:rPr>
                        <a:t>Data Representation</a:t>
                      </a:r>
                    </a:p>
                  </a:txBody>
                  <a:tcPr marL="51246" marR="51246" marT="40996" marB="4099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Open Sans"/>
                        </a:rPr>
                        <a:t>understand, evaluate, and interpret information presented in graphs, tables, or charts</a:t>
                      </a:r>
                    </a:p>
                  </a:txBody>
                  <a:tcPr marL="51246" marR="51246" marT="40996" marB="4099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Open Sans"/>
                        </a:rPr>
                        <a:t>38%</a:t>
                      </a:r>
                      <a:br>
                        <a:rPr lang="en-US" sz="1600" dirty="0">
                          <a:effectLst/>
                          <a:latin typeface="Open Sans"/>
                        </a:rPr>
                      </a:br>
                      <a:r>
                        <a:rPr lang="en-US" sz="1600" dirty="0">
                          <a:effectLst/>
                          <a:latin typeface="Open Sans"/>
                        </a:rPr>
                        <a:t>(approx. 15 questions)</a:t>
                      </a:r>
                    </a:p>
                  </a:txBody>
                  <a:tcPr marL="51246" marR="51246" marT="40996" marB="4099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51911"/>
                  </a:ext>
                </a:extLst>
              </a:tr>
              <a:tr h="80154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Open Sans"/>
                        </a:rPr>
                        <a:t>Research Summaries</a:t>
                      </a:r>
                    </a:p>
                  </a:txBody>
                  <a:tcPr marL="51246" marR="51246" marT="40996" marB="4099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Open Sans"/>
                        </a:rPr>
                        <a:t>understand, evaluate, and analyze one or more experiments</a:t>
                      </a:r>
                    </a:p>
                  </a:txBody>
                  <a:tcPr marL="51246" marR="51246" marT="40996" marB="4099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Open Sans"/>
                        </a:rPr>
                        <a:t>45%</a:t>
                      </a:r>
                      <a:br>
                        <a:rPr lang="en-US" sz="1600">
                          <a:effectLst/>
                          <a:latin typeface="Open Sans"/>
                        </a:rPr>
                      </a:br>
                      <a:r>
                        <a:rPr lang="en-US" sz="1600">
                          <a:effectLst/>
                          <a:latin typeface="Open Sans"/>
                        </a:rPr>
                        <a:t>(approx. 18 questions)</a:t>
                      </a:r>
                    </a:p>
                  </a:txBody>
                  <a:tcPr marL="51246" marR="51246" marT="40996" marB="4099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50439"/>
                  </a:ext>
                </a:extLst>
              </a:tr>
              <a:tr h="801543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Open Sans"/>
                        </a:rPr>
                        <a:t>Conflicting Viewpoints</a:t>
                      </a:r>
                    </a:p>
                  </a:txBody>
                  <a:tcPr marL="51246" marR="51246" marT="40996" marB="4099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Open Sans"/>
                        </a:rPr>
                        <a:t>understand and evaluate conflicting viewpoints, theories, or hypotheses on a specific topic</a:t>
                      </a:r>
                    </a:p>
                  </a:txBody>
                  <a:tcPr marL="51246" marR="51246" marT="40996" marB="4099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Open Sans"/>
                        </a:rPr>
                        <a:t>17%</a:t>
                      </a:r>
                      <a:br>
                        <a:rPr lang="en-US" sz="1600" dirty="0">
                          <a:effectLst/>
                          <a:latin typeface="Open Sans"/>
                        </a:rPr>
                      </a:br>
                      <a:r>
                        <a:rPr lang="en-US" sz="1600" dirty="0">
                          <a:effectLst/>
                          <a:latin typeface="Open Sans"/>
                        </a:rPr>
                        <a:t>(approx. 7 questions)</a:t>
                      </a:r>
                    </a:p>
                  </a:txBody>
                  <a:tcPr marL="51246" marR="51246" marT="40996" marB="40996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374"/>
                  </a:ext>
                </a:extLst>
              </a:tr>
            </a:tbl>
          </a:graphicData>
        </a:graphic>
      </p:graphicFrame>
      <p:pic>
        <p:nvPicPr>
          <p:cNvPr id="8" name="Picture 7" descr="Microscope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58" y="223538"/>
            <a:ext cx="2051958" cy="29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5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bg2">
                <a:lumMod val="75000"/>
              </a:schemeClr>
            </a:gs>
            <a:gs pos="83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207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Optional Section</a:t>
            </a:r>
          </a:p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essay question</a:t>
            </a:r>
          </a:p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40 minutes to plan, write and edit</a:t>
            </a:r>
          </a:p>
          <a:p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Does not affect your subject area scores or you composite score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5002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Writing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The Grant Goddess Speaks. . .: Writing is My Fascin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91" y="752018"/>
            <a:ext cx="3791396" cy="25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7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672</Words>
  <Application>Microsoft Office PowerPoint</Application>
  <PresentationFormat>Widescreen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</vt:lpstr>
      <vt:lpstr>Open Sans</vt:lpstr>
      <vt:lpstr>Office Theme</vt:lpstr>
      <vt:lpstr>ACT Overview</vt:lpstr>
      <vt:lpstr>Registration and Cost</vt:lpstr>
      <vt:lpstr>Test Prep</vt:lpstr>
      <vt:lpstr>PowerPoint Presentation</vt:lpstr>
      <vt:lpstr>PowerPoint Presentation</vt:lpstr>
      <vt:lpstr>              Math</vt:lpstr>
      <vt:lpstr> </vt:lpstr>
      <vt:lpstr>              Science</vt:lpstr>
      <vt:lpstr>              Writing</vt:lpstr>
      <vt:lpstr>Format of the ACT Test</vt:lpstr>
      <vt:lpstr>     Why is your ACT Score Important?</vt:lpstr>
      <vt:lpstr>     ACT scores Impact Admissions            and Scholarship Awards</vt:lpstr>
      <vt:lpstr>     Facts</vt:lpstr>
      <vt:lpstr>PowerPoint Presentation</vt:lpstr>
      <vt:lpstr>     College READINESS Benchmarks  as set by 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Overview</dc:title>
  <dc:creator>Harrelson, Robin</dc:creator>
  <cp:lastModifiedBy>Harrelson, Robin</cp:lastModifiedBy>
  <cp:revision>17</cp:revision>
  <dcterms:created xsi:type="dcterms:W3CDTF">2020-01-13T15:42:58Z</dcterms:created>
  <dcterms:modified xsi:type="dcterms:W3CDTF">2020-01-13T18:58:58Z</dcterms:modified>
</cp:coreProperties>
</file>